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73" r:id="rId4"/>
    <p:sldId id="266" r:id="rId5"/>
    <p:sldId id="274" r:id="rId6"/>
    <p:sldId id="270" r:id="rId7"/>
    <p:sldId id="271"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16.03.2018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16.03.2018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16.03.2018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16.03.2018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16.03.2018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16.03.2018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16.03.2018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16.03.2018</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16.03.2018</a:t>
            </a:fld>
            <a:endParaRPr lang="ru-RU"/>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6"/>
            <a:ext cx="7772400" cy="1447800"/>
          </a:xfrm>
        </p:spPr>
        <p:txBody>
          <a:bodyPr>
            <a:normAutofit fontScale="90000"/>
          </a:bodyPr>
          <a:lstStyle/>
          <a:p>
            <a:pPr algn="ctr"/>
            <a:r>
              <a:rPr lang="en-US" sz="6700" i="1" dirty="0">
                <a:solidFill>
                  <a:srgbClr val="FF0000"/>
                </a:solidFill>
              </a:rPr>
              <a:t>H</a:t>
            </a:r>
            <a:r>
              <a:rPr lang="en-US" sz="6700" i="1" dirty="0" smtClean="0">
                <a:solidFill>
                  <a:srgbClr val="FF0000"/>
                </a:solidFill>
              </a:rPr>
              <a:t>ydrothermal deposit</a:t>
            </a:r>
            <a:r>
              <a:rPr lang="en-US" sz="6700" i="1" dirty="0" smtClean="0">
                <a:solidFill>
                  <a:srgbClr val="FF0000"/>
                </a:solidFill>
              </a:rPr>
              <a:t>s</a:t>
            </a:r>
            <a:r>
              <a:rPr lang="en-US" sz="4400" dirty="0" smtClean="0">
                <a:solidFill>
                  <a:srgbClr val="FF0000"/>
                </a:solidFill>
              </a:rPr>
              <a:t/>
            </a:r>
            <a:br>
              <a:rPr lang="en-US" sz="4400" dirty="0" smtClean="0">
                <a:solidFill>
                  <a:srgbClr val="FF0000"/>
                </a:solidFill>
              </a:rPr>
            </a:br>
            <a:endParaRPr lang="ru-RU" sz="4400" dirty="0">
              <a:solidFill>
                <a:srgbClr val="FF0000"/>
              </a:solidFill>
            </a:endParaRPr>
          </a:p>
        </p:txBody>
      </p:sp>
      <p:sp>
        <p:nvSpPr>
          <p:cNvPr id="3" name="Подзаголовок 2"/>
          <p:cNvSpPr>
            <a:spLocks noGrp="1"/>
          </p:cNvSpPr>
          <p:nvPr>
            <p:ph type="subTitle" idx="1"/>
          </p:nvPr>
        </p:nvSpPr>
        <p:spPr>
          <a:xfrm>
            <a:off x="5940152" y="5676001"/>
            <a:ext cx="2304256" cy="1219200"/>
          </a:xfrm>
        </p:spPr>
        <p:txBody>
          <a:bodyPr/>
          <a:lstStyle/>
          <a:p>
            <a:pPr lvl="0" algn="l"/>
            <a:r>
              <a:rPr lang="en-US" sz="1800" b="1" i="1" dirty="0" err="1" smtClean="0">
                <a:solidFill>
                  <a:srgbClr val="FF0000"/>
                </a:solidFill>
                <a:latin typeface="Times New Roman" panose="02020603050405020304" pitchFamily="18" charset="0"/>
                <a:cs typeface="Times New Roman" panose="02020603050405020304" pitchFamily="18" charset="0"/>
              </a:rPr>
              <a:t>Khazhiyakparova</a:t>
            </a:r>
            <a:r>
              <a:rPr lang="en-US" sz="1800" b="1" i="1" dirty="0" smtClean="0">
                <a:solidFill>
                  <a:srgbClr val="FF0000"/>
                </a:solidFill>
                <a:latin typeface="Times New Roman" panose="02020603050405020304" pitchFamily="18" charset="0"/>
                <a:cs typeface="Times New Roman" panose="02020603050405020304" pitchFamily="18" charset="0"/>
              </a:rPr>
              <a:t> A</a:t>
            </a:r>
            <a:endParaRPr lang="en-US" sz="1800" b="1" i="1" dirty="0" smtClean="0">
              <a:solidFill>
                <a:srgbClr val="FF0000"/>
              </a:solidFill>
              <a:latin typeface="Times New Roman" panose="02020603050405020304" pitchFamily="18" charset="0"/>
              <a:cs typeface="Times New Roman" panose="02020603050405020304" pitchFamily="18" charset="0"/>
            </a:endParaRPr>
          </a:p>
          <a:p>
            <a:pPr lvl="0" algn="l"/>
            <a:r>
              <a:rPr lang="en-US" sz="1800" b="1" i="1" dirty="0" smtClean="0">
                <a:solidFill>
                  <a:srgbClr val="FF0000"/>
                </a:solidFill>
                <a:latin typeface="Times New Roman" panose="02020603050405020304" pitchFamily="18" charset="0"/>
                <a:cs typeface="Times New Roman" panose="02020603050405020304" pitchFamily="18" charset="0"/>
              </a:rPr>
              <a:t>17-</a:t>
            </a:r>
            <a:r>
              <a:rPr lang="ru-RU" sz="1800" b="1" i="1" dirty="0" smtClean="0">
                <a:solidFill>
                  <a:srgbClr val="FF0000"/>
                </a:solidFill>
                <a:latin typeface="Times New Roman" panose="02020603050405020304" pitchFamily="18" charset="0"/>
                <a:cs typeface="Times New Roman" panose="02020603050405020304" pitchFamily="18" charset="0"/>
              </a:rPr>
              <a:t>МГР(ГР)-1,5</a:t>
            </a:r>
            <a:r>
              <a:rPr lang="en-US" sz="1800" b="1" i="1" dirty="0">
                <a:solidFill>
                  <a:srgbClr val="FF0000"/>
                </a:solidFill>
                <a:latin typeface="Times New Roman" panose="02020603050405020304" pitchFamily="18" charset="0"/>
                <a:cs typeface="Times New Roman" panose="02020603050405020304" pitchFamily="18" charset="0"/>
              </a:rPr>
              <a:t>a</a:t>
            </a:r>
            <a:endParaRPr lang="ru-RU" sz="1800" b="1" i="1" dirty="0" smtClean="0">
              <a:solidFill>
                <a:srgbClr val="FF0000"/>
              </a:solidFill>
              <a:latin typeface="Times New Roman" panose="02020603050405020304" pitchFamily="18" charset="0"/>
              <a:cs typeface="Times New Roman" panose="02020603050405020304" pitchFamily="18" charset="0"/>
            </a:endParaRP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62066"/>
            <a:ext cx="7488832" cy="4213935"/>
          </a:xfrm>
          <a:prstGeom prst="rect">
            <a:avLst/>
          </a:prstGeom>
          <a:ln>
            <a:noFill/>
          </a:ln>
          <a:effectLst>
            <a:softEdge rad="112500"/>
          </a:effectLst>
        </p:spPr>
      </p:pic>
    </p:spTree>
    <p:extLst>
      <p:ext uri="{BB962C8B-B14F-4D97-AF65-F5344CB8AC3E}">
        <p14:creationId xmlns:p14="http://schemas.microsoft.com/office/powerpoint/2010/main" val="42858857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208912" cy="5721499"/>
          </a:xfrm>
        </p:spPr>
        <p:txBody>
          <a:bodyPr>
            <a:normAutofit fontScale="92500" lnSpcReduction="20000"/>
          </a:bodyPr>
          <a:lstStyle/>
          <a:p>
            <a:pPr algn="just"/>
            <a:endParaRPr lang="ru-RU" sz="1600" dirty="0" smtClean="0">
              <a:solidFill>
                <a:schemeClr val="tx1"/>
              </a:solidFill>
              <a:latin typeface="Times New Roman" panose="02020603050405020304" pitchFamily="18" charset="0"/>
              <a:cs typeface="Times New Roman" panose="02020603050405020304" pitchFamily="18" charset="0"/>
            </a:endParaRPr>
          </a:p>
          <a:p>
            <a:pPr algn="just"/>
            <a:r>
              <a:rPr lang="en-US" sz="2600" b="1" dirty="0">
                <a:solidFill>
                  <a:schemeClr val="tx2"/>
                </a:solidFill>
                <a:latin typeface="Times New Roman" panose="02020603050405020304" pitchFamily="18" charset="0"/>
                <a:cs typeface="Times New Roman" panose="02020603050405020304" pitchFamily="18" charset="0"/>
              </a:rPr>
              <a:t>Hydrothermal mineral deposit, </a:t>
            </a:r>
            <a:r>
              <a:rPr lang="en-US" sz="2600" dirty="0">
                <a:solidFill>
                  <a:schemeClr val="tx1"/>
                </a:solidFill>
                <a:latin typeface="Times New Roman" panose="02020603050405020304" pitchFamily="18" charset="0"/>
                <a:cs typeface="Times New Roman" panose="02020603050405020304" pitchFamily="18" charset="0"/>
              </a:rPr>
              <a:t>any concentration of metallic minerals formed by the precipitation of solids from hot mineral-laden water (hydrothermal solution). The solutions are thought to arise in most cases from the action of deeply circulating water heated by magma. Other sources of heating that may be involved include energy released by radioactive decay or by faulting of the Earth’s crust.</a:t>
            </a:r>
            <a:endParaRPr lang="ru-RU" sz="2600" dirty="0">
              <a:solidFill>
                <a:schemeClr val="tx1"/>
              </a:solidFill>
              <a:latin typeface="Times New Roman" panose="02020603050405020304" pitchFamily="18" charset="0"/>
              <a:cs typeface="Times New Roman" panose="02020603050405020304" pitchFamily="18" charset="0"/>
            </a:endParaRPr>
          </a:p>
          <a:p>
            <a:pPr algn="just"/>
            <a:endParaRPr lang="ru-RU" sz="2600" dirty="0" smtClean="0">
              <a:solidFill>
                <a:schemeClr val="tx1"/>
              </a:solidFill>
              <a:latin typeface="Times New Roman" panose="02020603050405020304" pitchFamily="18" charset="0"/>
              <a:cs typeface="Times New Roman" panose="02020603050405020304" pitchFamily="18" charset="0"/>
            </a:endParaRPr>
          </a:p>
          <a:p>
            <a:pPr algn="just"/>
            <a:r>
              <a:rPr lang="en-US" sz="2600" dirty="0">
                <a:solidFill>
                  <a:schemeClr val="tx1"/>
                </a:solidFill>
                <a:latin typeface="Times New Roman" panose="02020603050405020304" pitchFamily="18" charset="0"/>
                <a:cs typeface="Times New Roman" panose="02020603050405020304" pitchFamily="18" charset="0"/>
              </a:rPr>
              <a:t> The mineral deposit may be precipitated from the solution with or without demonstrable association with igneous processes. These waters may deposit their dissolved minerals in openings in the rock, thus filling the cavities, or they may replace the rocks themselves to form so-called replacement deposits. The two processes may occur simultaneously, the filling of an opening by precipitation accompanying the replacement of the walls of the opening.</a:t>
            </a:r>
            <a:endParaRPr lang="ru-RU" sz="3500" dirty="0" smtClean="0"/>
          </a:p>
          <a:p>
            <a:endParaRPr lang="ru-RU" sz="3500" dirty="0"/>
          </a:p>
          <a:p>
            <a:endParaRPr lang="ru-RU" dirty="0"/>
          </a:p>
        </p:txBody>
      </p:sp>
    </p:spTree>
    <p:extLst>
      <p:ext uri="{BB962C8B-B14F-4D97-AF65-F5344CB8AC3E}">
        <p14:creationId xmlns:p14="http://schemas.microsoft.com/office/powerpoint/2010/main" val="2698598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052736"/>
            <a:ext cx="7834470" cy="4608512"/>
          </a:xfrm>
          <a:prstGeom prst="rect">
            <a:avLst/>
          </a:prstGeom>
          <a:ln>
            <a:noFill/>
          </a:ln>
          <a:effectLst>
            <a:outerShdw blurRad="190500" algn="tl" rotWithShape="0">
              <a:srgbClr val="000000">
                <a:alpha val="70000"/>
              </a:srgbClr>
            </a:outerShdw>
          </a:effectLst>
        </p:spPr>
      </p:pic>
      <p:sp>
        <p:nvSpPr>
          <p:cNvPr id="4" name="Объект 3"/>
          <p:cNvSpPr>
            <a:spLocks noGrp="1"/>
          </p:cNvSpPr>
          <p:nvPr>
            <p:ph idx="1"/>
          </p:nvPr>
        </p:nvSpPr>
        <p:spPr/>
        <p:txBody>
          <a:bodyPr/>
          <a:lstStyle/>
          <a:p>
            <a:endParaRPr lang="ru-RU" dirty="0"/>
          </a:p>
        </p:txBody>
      </p:sp>
    </p:spTree>
    <p:extLst>
      <p:ext uri="{BB962C8B-B14F-4D97-AF65-F5344CB8AC3E}">
        <p14:creationId xmlns:p14="http://schemas.microsoft.com/office/powerpoint/2010/main" val="3972299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136904" cy="5721499"/>
          </a:xfrm>
        </p:spPr>
        <p:txBody>
          <a:bodyPr>
            <a:normAutofit/>
          </a:bodyPr>
          <a:lstStyle/>
          <a:p>
            <a:pPr algn="just"/>
            <a:endParaRPr lang="ru-RU" sz="1600" dirty="0" smtClean="0">
              <a:solidFill>
                <a:schemeClr val="tx1"/>
              </a:solidFill>
              <a:latin typeface="Times New Roman" panose="02020603050405020304" pitchFamily="18" charset="0"/>
              <a:cs typeface="Times New Roman" panose="02020603050405020304" pitchFamily="18" charset="0"/>
            </a:endParaRPr>
          </a:p>
          <a:p>
            <a:pPr algn="just"/>
            <a:r>
              <a:rPr lang="en-US" sz="2400" dirty="0">
                <a:solidFill>
                  <a:schemeClr val="tx1"/>
                </a:solidFill>
                <a:latin typeface="Times New Roman" panose="02020603050405020304" pitchFamily="18" charset="0"/>
                <a:cs typeface="Times New Roman" panose="02020603050405020304" pitchFamily="18" charset="0"/>
              </a:rPr>
              <a:t>Conditions necessary for the formation of hydrothermal mineral deposits include </a:t>
            </a:r>
            <a:r>
              <a:rPr lang="en-US" sz="2400" dirty="0" smtClean="0">
                <a:solidFill>
                  <a:schemeClr val="tx1"/>
                </a:solidFill>
                <a:latin typeface="Times New Roman" panose="02020603050405020304" pitchFamily="18" charset="0"/>
                <a:cs typeface="Times New Roman" panose="02020603050405020304" pitchFamily="18" charset="0"/>
              </a:rPr>
              <a:t>presence </a:t>
            </a:r>
            <a:r>
              <a:rPr lang="en-US" sz="2400" dirty="0">
                <a:solidFill>
                  <a:schemeClr val="tx1"/>
                </a:solidFill>
                <a:latin typeface="Times New Roman" panose="02020603050405020304" pitchFamily="18" charset="0"/>
                <a:cs typeface="Times New Roman" panose="02020603050405020304" pitchFamily="18" charset="0"/>
              </a:rPr>
              <a:t>of hot water to dissolve and transport minerals, </a:t>
            </a:r>
            <a:r>
              <a:rPr lang="en-US" sz="2400" dirty="0" smtClean="0">
                <a:solidFill>
                  <a:schemeClr val="tx1"/>
                </a:solidFill>
                <a:latin typeface="Times New Roman" panose="02020603050405020304" pitchFamily="18" charset="0"/>
                <a:cs typeface="Times New Roman" panose="02020603050405020304" pitchFamily="18" charset="0"/>
              </a:rPr>
              <a:t>presence </a:t>
            </a:r>
            <a:r>
              <a:rPr lang="en-US" sz="2400" dirty="0">
                <a:solidFill>
                  <a:schemeClr val="tx1"/>
                </a:solidFill>
                <a:latin typeface="Times New Roman" panose="02020603050405020304" pitchFamily="18" charset="0"/>
                <a:cs typeface="Times New Roman" panose="02020603050405020304" pitchFamily="18" charset="0"/>
              </a:rPr>
              <a:t>of interconnected openings in the rock to allow the solutions to move, </a:t>
            </a:r>
            <a:r>
              <a:rPr lang="en-US" sz="2400" dirty="0" smtClean="0">
                <a:solidFill>
                  <a:schemeClr val="tx1"/>
                </a:solidFill>
                <a:latin typeface="Times New Roman" panose="02020603050405020304" pitchFamily="18" charset="0"/>
                <a:cs typeface="Times New Roman" panose="02020603050405020304" pitchFamily="18" charset="0"/>
              </a:rPr>
              <a:t>availability </a:t>
            </a:r>
            <a:r>
              <a:rPr lang="en-US" sz="2400" dirty="0">
                <a:solidFill>
                  <a:schemeClr val="tx1"/>
                </a:solidFill>
                <a:latin typeface="Times New Roman" panose="02020603050405020304" pitchFamily="18" charset="0"/>
                <a:cs typeface="Times New Roman" panose="02020603050405020304" pitchFamily="18" charset="0"/>
              </a:rPr>
              <a:t>of sites for the deposits, and </a:t>
            </a:r>
            <a:r>
              <a:rPr lang="en-US" sz="2400" dirty="0" smtClean="0">
                <a:solidFill>
                  <a:schemeClr val="tx1"/>
                </a:solidFill>
                <a:latin typeface="Times New Roman" panose="02020603050405020304" pitchFamily="18" charset="0"/>
                <a:cs typeface="Times New Roman" panose="02020603050405020304" pitchFamily="18" charset="0"/>
              </a:rPr>
              <a:t>chemical </a:t>
            </a:r>
            <a:r>
              <a:rPr lang="en-US" sz="2400" dirty="0">
                <a:solidFill>
                  <a:schemeClr val="tx1"/>
                </a:solidFill>
                <a:latin typeface="Times New Roman" panose="02020603050405020304" pitchFamily="18" charset="0"/>
                <a:cs typeface="Times New Roman" panose="02020603050405020304" pitchFamily="18" charset="0"/>
              </a:rPr>
              <a:t>reaction that will result in deposition. Deposition can be caused by boiling, by a drop in temperature, by mixing with a cooler solution, or by chemical reactions between the solution and a reactive rock. Although hydrothermal mineral deposits may form in any host rock, deposition is preferentially influenced or localized by certain kinds of rock. For example, lead-zinc-silver ores in some parts of Mexico occur in dolomitic rather than pure limestone; the reverse is true at Santa Eulalia, where massive sulfide deposits end abruptly at the limestone-dolomite contact.</a:t>
            </a:r>
            <a:endParaRPr lang="ru-RU" sz="3200" dirty="0"/>
          </a:p>
          <a:p>
            <a:endParaRPr lang="ru-RU" dirty="0"/>
          </a:p>
        </p:txBody>
      </p:sp>
    </p:spTree>
    <p:extLst>
      <p:ext uri="{BB962C8B-B14F-4D97-AF65-F5344CB8AC3E}">
        <p14:creationId xmlns:p14="http://schemas.microsoft.com/office/powerpoint/2010/main" val="1475545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81" y="267503"/>
            <a:ext cx="7675066" cy="5756300"/>
          </a:xfrm>
          <a:prstGeom prst="rect">
            <a:avLst/>
          </a:prstGeom>
          <a:ln>
            <a:noFill/>
          </a:ln>
          <a:effectLst>
            <a:outerShdw blurRad="190500" algn="tl" rotWithShape="0">
              <a:srgbClr val="000000">
                <a:alpha val="70000"/>
              </a:srgbClr>
            </a:outerShdw>
          </a:effectLst>
        </p:spPr>
      </p:pic>
      <p:sp>
        <p:nvSpPr>
          <p:cNvPr id="4" name="Объект 3"/>
          <p:cNvSpPr>
            <a:spLocks noGrp="1"/>
          </p:cNvSpPr>
          <p:nvPr>
            <p:ph idx="1"/>
          </p:nvPr>
        </p:nvSpPr>
        <p:spPr/>
        <p:txBody>
          <a:bodyPr/>
          <a:lstStyle/>
          <a:p>
            <a:endParaRPr lang="ru-RU" dirty="0"/>
          </a:p>
        </p:txBody>
      </p:sp>
    </p:spTree>
    <p:extLst>
      <p:ext uri="{BB962C8B-B14F-4D97-AF65-F5344CB8AC3E}">
        <p14:creationId xmlns:p14="http://schemas.microsoft.com/office/powerpoint/2010/main" val="3788419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890262"/>
            <a:ext cx="8190058" cy="4608512"/>
          </a:xfrm>
          <a:prstGeom prst="rect">
            <a:avLst/>
          </a:prstGeom>
        </p:spPr>
      </p:pic>
    </p:spTree>
    <p:extLst>
      <p:ext uri="{BB962C8B-B14F-4D97-AF65-F5344CB8AC3E}">
        <p14:creationId xmlns:p14="http://schemas.microsoft.com/office/powerpoint/2010/main" val="1830657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3" y="527720"/>
            <a:ext cx="7769832" cy="5827374"/>
          </a:xfrm>
          <a:prstGeom prst="rect">
            <a:avLst/>
          </a:prstGeom>
        </p:spPr>
      </p:pic>
    </p:spTree>
    <p:extLst>
      <p:ext uri="{BB962C8B-B14F-4D97-AF65-F5344CB8AC3E}">
        <p14:creationId xmlns:p14="http://schemas.microsoft.com/office/powerpoint/2010/main" val="2136897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38988" y="1180544"/>
            <a:ext cx="7772400" cy="1447800"/>
          </a:xfrm>
        </p:spPr>
        <p:txBody>
          <a:bodyPr/>
          <a:lstStyle/>
          <a:p>
            <a:r>
              <a:rPr lang="en-US" sz="4400" dirty="0" smtClean="0"/>
              <a:t>Thank you for your attention!</a:t>
            </a:r>
            <a:endParaRPr lang="ru-RU" sz="4400" dirty="0"/>
          </a:p>
        </p:txBody>
      </p:sp>
    </p:spTree>
    <p:extLst>
      <p:ext uri="{BB962C8B-B14F-4D97-AF65-F5344CB8AC3E}">
        <p14:creationId xmlns:p14="http://schemas.microsoft.com/office/powerpoint/2010/main" val="28668696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оседство">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87</TotalTime>
  <Words>296</Words>
  <Application>Microsoft Office PowerPoint</Application>
  <PresentationFormat>Экран (4:3)</PresentationFormat>
  <Paragraphs>10</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Соседство</vt:lpstr>
      <vt:lpstr>Hydrothermal deposits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Pierina epithermal Au–Ag deposit, Ancash, Peru</dc:title>
  <dc:creator>Даулет</dc:creator>
  <cp:lastModifiedBy>Айгерим Хажиякпарова</cp:lastModifiedBy>
  <cp:revision>16</cp:revision>
  <dcterms:created xsi:type="dcterms:W3CDTF">2018-02-21T02:23:55Z</dcterms:created>
  <dcterms:modified xsi:type="dcterms:W3CDTF">2018-03-16T03:37:34Z</dcterms:modified>
</cp:coreProperties>
</file>